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  <p:embeddedFont>
      <p:font typeface="Roboto Thin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21b91024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721b91024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21b910247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21b910247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21b91024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21b910247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21b910247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21b910247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14a9443a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714a9443a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14a9443a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714a9443a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14a9443a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14a9443a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18d99878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718d99878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18d998780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18d998780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14a9443a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14a9443a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595959"/>
                </a:solidFill>
              </a:rPr>
              <a:t>sprawdzenie rzetelności funduszu (czy podaje prawdziwe dane, czy nie oszukuje udziałowców)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800">
                <a:solidFill>
                  <a:srgbClr val="595959"/>
                </a:solidFill>
              </a:rPr>
              <a:t>odpowiednie zarządzanie ryzykiem w czasach zbliżającego się kryzysu jest kluczowe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14a9443a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14a9443a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714a9443a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714a9443a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714a9443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714a9443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14a9443a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14a9443a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14a9443a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714a9443a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14a9443a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14a9443a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21b91024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21b91024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Kompleksowa Analiza Funduszy Inwestycyjnych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9900"/>
                </a:solidFill>
              </a:rPr>
              <a:t># </a:t>
            </a:r>
            <a:r>
              <a:rPr lang="pl"/>
              <a:t>See Beyond Numbers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30" y="0"/>
            <a:ext cx="643333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192" y="0"/>
            <a:ext cx="64320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310" y="0"/>
            <a:ext cx="64677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856" y="0"/>
            <a:ext cx="64346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Czemu jest to unikalne?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wszechstronny zbiór danych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interaktywny dashboard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wyciąganie informację o strategii z tekstu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zapewnia wysokiej jakości Business Intelligence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lepsza analiza ryzyka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l="46871" r="1637"/>
          <a:stretch/>
        </p:blipFill>
        <p:spPr>
          <a:xfrm>
            <a:off x="5806525" y="170427"/>
            <a:ext cx="3297275" cy="48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950" y="2868225"/>
            <a:ext cx="3360375" cy="20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 dalej?</a:t>
            </a: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dane UKNF + nasze = dużo lepszy wgląd w prawdziwą strategię funduszu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więcej NLP, szyty na miarę model (wymaga czasu i dużo mocy obliczeniowej)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analiza prospektu - bardziej złożona analiza strategii inwestycyjnej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automatyczne klasyfikowanie kategorii funduszy na podstawie KIID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50" y="2663250"/>
            <a:ext cx="2337000" cy="2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050" y="2663250"/>
            <a:ext cx="4148514" cy="23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Dodatki</a:t>
            </a:r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Przykłady wykrywania niespójności w strategii i portfolio 2 ciekawe przykłady: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pl" b="1"/>
              <a:t>Subfundusz Obligacji Plus</a:t>
            </a:r>
            <a:r>
              <a:rPr lang="pl"/>
              <a:t> -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strategia: 75% obligacje, 25% akcje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rzeczywistość: 100% obligacje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volatility: 37%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ryzyko w KIID: 3/7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pl" b="1"/>
              <a:t>Subfundusz Akcji Rynków</a:t>
            </a:r>
            <a:r>
              <a:rPr lang="pl"/>
              <a:t> -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strategia: minimum 80% akcje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rzeczywistość: 100% akcje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volatility: 28%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ryzyko w KIID: 5/7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Subfundusz Obligacji Plus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l="1847" t="2978" r="914"/>
          <a:stretch/>
        </p:blipFill>
        <p:spPr>
          <a:xfrm>
            <a:off x="312575" y="1091050"/>
            <a:ext cx="4138200" cy="23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 l="1440" t="2981" r="1255" b="2981"/>
          <a:stretch/>
        </p:blipFill>
        <p:spPr>
          <a:xfrm>
            <a:off x="4753850" y="1091050"/>
            <a:ext cx="4026475" cy="23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9975" y="3612800"/>
            <a:ext cx="2322325" cy="13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341550" y="3877725"/>
            <a:ext cx="573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291325" y="3787300"/>
            <a:ext cx="593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Aktualny profil ryzyka to bardziej 2, jednakże z racji, że fundusz może inwestować do 25% w akcje, ocena 3 jest adekwatna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412"/>
              <a:buFont typeface="Arial"/>
              <a:buNone/>
            </a:pPr>
            <a:r>
              <a:rPr lang="pl"/>
              <a:t>Subfundusz Akcji Rynków</a:t>
            </a:r>
            <a:endParaRPr sz="2422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l="1026" t="2983" r="1231" b="3190"/>
          <a:stretch/>
        </p:blipFill>
        <p:spPr>
          <a:xfrm>
            <a:off x="536875" y="1290200"/>
            <a:ext cx="4117324" cy="23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l="1709" t="3329" r="1175" b="3395"/>
          <a:stretch/>
        </p:blipFill>
        <p:spPr>
          <a:xfrm>
            <a:off x="5108875" y="1204225"/>
            <a:ext cx="3576200" cy="24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/>
        </p:nvSpPr>
        <p:spPr>
          <a:xfrm>
            <a:off x="493575" y="3844625"/>
            <a:ext cx="229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536875" y="3844625"/>
            <a:ext cx="5952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Volatility jest mniejsze, ponieważ portfel jest bardzo zróżnicowany, składa się z funduszy, które same w sobie są bardziej zróżnicowane niż pojedyncze akcje. Aktualny profil ryzyka to 3, jednakże fundusz może inwestować tylko w akcje, więc 5 może być adekwatne w przyszłości.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150" y="3747875"/>
            <a:ext cx="2389800" cy="1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825" y="2139775"/>
            <a:ext cx="4594275" cy="315857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Problem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235500" y="1076275"/>
            <a:ext cx="762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Rozwiązanie pozwala sprawdzić, czy fundusze zachowują się zgodnie z tym co podają w KIID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Automatyczne znajdowanie bardziej ryzykownych funduszy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Rozwiązuje problem rozproszenia danych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325" y="2468400"/>
            <a:ext cx="3566800" cy="26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507300" y="2822900"/>
            <a:ext cx="62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/>
              <a:t>UKNF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Rozwiązanie - zbiór danych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Zbiór danych - automatyczne pozyskiwanie nieustrukturyzowanych danych z KIID i innych dokumentów, dla wszystkich funduszy inwestycyjnych w Polsce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Dokumenty opisujące fundusz:</a:t>
            </a:r>
            <a:endParaRPr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l"/>
              <a:t>KIID</a:t>
            </a:r>
            <a:endParaRPr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l"/>
              <a:t>Skład portfela</a:t>
            </a:r>
            <a:endParaRPr/>
          </a:p>
          <a:p>
            <a:pPr marL="1371600" marR="0" lvl="2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l"/>
              <a:t>Prospekt informacyjny</a:t>
            </a:r>
            <a:endParaRPr/>
          </a:p>
          <a:p>
            <a:pPr marL="1371600" marR="0" lvl="2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l"/>
              <a:t>Karta funduszu</a:t>
            </a:r>
            <a:endParaRPr/>
          </a:p>
          <a:p>
            <a:pPr marL="1371600" marR="0" lvl="2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l"/>
              <a:t>Tabela opłat</a:t>
            </a:r>
            <a:endParaRPr/>
          </a:p>
          <a:p>
            <a:pPr marL="1371600" marR="0" lvl="2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l"/>
              <a:t>Sprawozdanie</a:t>
            </a:r>
            <a:endParaRPr/>
          </a:p>
          <a:p>
            <a:pPr marL="1371600" marR="0" lvl="2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l"/>
              <a:t>Oferta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Wyznaczanie volatility	</a:t>
            </a:r>
            <a:endParaRPr/>
          </a:p>
          <a:p>
            <a:pPr marL="457200" marR="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API</a:t>
            </a:r>
            <a:endParaRPr/>
          </a:p>
          <a:p>
            <a:pPr marL="914400" marR="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Historyczny wynik funduszu</a:t>
            </a:r>
            <a:endParaRPr/>
          </a:p>
          <a:p>
            <a:pPr marL="914400" marR="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Wartość najważniejszych indeksów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Analiza tekstu - pozwala na odczytanie strategii funduszu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875" y="1848450"/>
            <a:ext cx="2900525" cy="29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Zbiór Danych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450" y="926795"/>
            <a:ext cx="6194200" cy="417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273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D7E74"/>
                </a:solidFill>
              </a:rPr>
              <a:t>W liczbach:</a:t>
            </a:r>
            <a:endParaRPr>
              <a:solidFill>
                <a:srgbClr val="1D7E74"/>
              </a:solidFill>
            </a:endParaRPr>
          </a:p>
        </p:txBody>
      </p:sp>
      <p:grpSp>
        <p:nvGrpSpPr>
          <p:cNvPr id="83" name="Google Shape;83;p17"/>
          <p:cNvGrpSpPr/>
          <p:nvPr/>
        </p:nvGrpSpPr>
        <p:grpSpPr>
          <a:xfrm>
            <a:off x="386225" y="1027058"/>
            <a:ext cx="1635551" cy="3264429"/>
            <a:chOff x="1138540" y="320157"/>
            <a:chExt cx="2045717" cy="2490600"/>
          </a:xfrm>
        </p:grpSpPr>
        <p:sp>
          <p:nvSpPr>
            <p:cNvPr id="84" name="Google Shape;84;p17"/>
            <p:cNvSpPr/>
            <p:nvPr/>
          </p:nvSpPr>
          <p:spPr>
            <a:xfrm>
              <a:off x="1153857" y="320157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l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funduszy inwestycyjnych w Polsce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1138540" y="470605"/>
              <a:ext cx="19149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37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1000+</a:t>
              </a:r>
              <a:endParaRPr sz="37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87" name="Google Shape;87;p17"/>
          <p:cNvGrpSpPr/>
          <p:nvPr/>
        </p:nvGrpSpPr>
        <p:grpSpPr>
          <a:xfrm>
            <a:off x="2013129" y="1055358"/>
            <a:ext cx="1683192" cy="3264429"/>
            <a:chOff x="1043304" y="341749"/>
            <a:chExt cx="2105306" cy="2490600"/>
          </a:xfrm>
        </p:grpSpPr>
        <p:sp>
          <p:nvSpPr>
            <p:cNvPr id="88" name="Google Shape;88;p17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ściągniętych dokumentów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1043304" y="17629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800"/>
                <a:buFont typeface="Roboto"/>
                <a:buChar char="●"/>
              </a:pPr>
              <a:r>
                <a:rPr lang="pl" sz="9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KIID</a:t>
              </a:r>
              <a:endParaRPr sz="9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900"/>
                <a:buFont typeface="Roboto"/>
                <a:buChar char="●"/>
              </a:pPr>
              <a:r>
                <a:rPr lang="pl" sz="9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skład portfela</a:t>
              </a:r>
              <a:endParaRPr sz="9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900"/>
                <a:buFont typeface="Roboto"/>
                <a:buChar char="●"/>
              </a:pPr>
              <a:r>
                <a:rPr lang="pl" sz="9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prospekt</a:t>
              </a:r>
              <a:endParaRPr sz="9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900"/>
                <a:buFont typeface="Roboto"/>
                <a:buChar char="●"/>
              </a:pPr>
              <a:r>
                <a:rPr lang="pl" sz="9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sz="9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40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5k</a:t>
              </a:r>
              <a:endParaRPr sz="4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92" name="Google Shape;92;p17"/>
          <p:cNvGrpSpPr/>
          <p:nvPr/>
        </p:nvGrpSpPr>
        <p:grpSpPr>
          <a:xfrm>
            <a:off x="3793952" y="1055358"/>
            <a:ext cx="1623305" cy="3264429"/>
            <a:chOff x="1118210" y="341749"/>
            <a:chExt cx="2030400" cy="2490600"/>
          </a:xfrm>
        </p:grpSpPr>
        <p:sp>
          <p:nvSpPr>
            <p:cNvPr id="93" name="Google Shape;93;p17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analizowanych stron w pdf</a:t>
              </a: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38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500k</a:t>
              </a:r>
              <a:endParaRPr sz="38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96" name="Google Shape;96;p17"/>
          <p:cNvGrpSpPr/>
          <p:nvPr/>
        </p:nvGrpSpPr>
        <p:grpSpPr>
          <a:xfrm>
            <a:off x="5536681" y="1055358"/>
            <a:ext cx="1623305" cy="3264429"/>
            <a:chOff x="1118210" y="341749"/>
            <a:chExt cx="2030400" cy="2490600"/>
          </a:xfrm>
        </p:grpSpPr>
        <p:sp>
          <p:nvSpPr>
            <p:cNvPr id="97" name="Google Shape;97;p17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API</a:t>
              </a:r>
              <a:endParaRPr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40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4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7189437" y="1055358"/>
            <a:ext cx="1701227" cy="3264429"/>
            <a:chOff x="1233923" y="341749"/>
            <a:chExt cx="2127864" cy="2490600"/>
          </a:xfrm>
        </p:grpSpPr>
        <p:sp>
          <p:nvSpPr>
            <p:cNvPr id="102" name="Google Shape;102;p17"/>
            <p:cNvSpPr/>
            <p:nvPr/>
          </p:nvSpPr>
          <p:spPr>
            <a:xfrm>
              <a:off x="1331386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447099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różne strony internetowe</a:t>
              </a:r>
              <a:endParaRPr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447027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40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4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Rozwiązanie - aplikacja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skonfrontowanie strategii przedstawionej w KIID z zawartością portfela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sprawdzenie poprawności poziomu ryzyka przedstawionego w KIID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analiza zawartości portfela funduszu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t="21507"/>
          <a:stretch/>
        </p:blipFill>
        <p:spPr>
          <a:xfrm>
            <a:off x="4431000" y="2328925"/>
            <a:ext cx="4401300" cy="25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00" y="2328925"/>
            <a:ext cx="3589570" cy="25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330490" y="0"/>
            <a:ext cx="69687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NLP</a:t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4710000" y="517875"/>
            <a:ext cx="3994381" cy="1692141"/>
            <a:chOff x="5632306" y="1189762"/>
            <a:chExt cx="4884300" cy="3332954"/>
          </a:xfrm>
        </p:grpSpPr>
        <p:sp>
          <p:nvSpPr>
            <p:cNvPr id="120" name="Google Shape;120;p19"/>
            <p:cNvSpPr/>
            <p:nvPr/>
          </p:nvSpPr>
          <p:spPr>
            <a:xfrm>
              <a:off x="5632306" y="1189762"/>
              <a:ext cx="4884300" cy="669000"/>
            </a:xfrm>
            <a:prstGeom prst="chevron">
              <a:avLst>
                <a:gd name="adj" fmla="val 50000"/>
              </a:avLst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porównanie strategii z portfolio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6420365" y="1907017"/>
              <a:ext cx="3943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200">
                  <a:latin typeface="Roboto"/>
                  <a:ea typeface="Roboto"/>
                  <a:cs typeface="Roboto"/>
                  <a:sym typeface="Roboto"/>
                </a:rPr>
                <a:t>porównanie danych z KIID z rzeczywistego portfela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Google Shape;122;p19"/>
          <p:cNvGrpSpPr/>
          <p:nvPr/>
        </p:nvGrpSpPr>
        <p:grpSpPr>
          <a:xfrm>
            <a:off x="103900" y="518000"/>
            <a:ext cx="2869494" cy="1692016"/>
            <a:chOff x="0" y="1190009"/>
            <a:chExt cx="4025100" cy="3332707"/>
          </a:xfrm>
        </p:grpSpPr>
        <p:sp>
          <p:nvSpPr>
            <p:cNvPr id="123" name="Google Shape;123;p19"/>
            <p:cNvSpPr/>
            <p:nvPr/>
          </p:nvSpPr>
          <p:spPr>
            <a:xfrm>
              <a:off x="0" y="1190009"/>
              <a:ext cx="40251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scrapping tekstu  z KIID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9"/>
            <p:cNvSpPr txBox="1"/>
            <p:nvPr/>
          </p:nvSpPr>
          <p:spPr>
            <a:xfrm>
              <a:off x="317856" y="1907016"/>
              <a:ext cx="2960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200">
                  <a:latin typeface="Roboto"/>
                  <a:ea typeface="Roboto"/>
                  <a:cs typeface="Roboto"/>
                  <a:sym typeface="Roboto"/>
                </a:rPr>
                <a:t>skuteczne odczytywanie tekstu z dokumentów bez określonej struktury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Google Shape;125;p19"/>
          <p:cNvGrpSpPr/>
          <p:nvPr/>
        </p:nvGrpSpPr>
        <p:grpSpPr>
          <a:xfrm>
            <a:off x="2511647" y="517875"/>
            <a:ext cx="2802560" cy="1692141"/>
            <a:chOff x="2944212" y="1189762"/>
            <a:chExt cx="4203000" cy="3332954"/>
          </a:xfrm>
        </p:grpSpPr>
        <p:sp>
          <p:nvSpPr>
            <p:cNvPr id="126" name="Google Shape;126;p19"/>
            <p:cNvSpPr/>
            <p:nvPr/>
          </p:nvSpPr>
          <p:spPr>
            <a:xfrm>
              <a:off x="2944212" y="1189762"/>
              <a:ext cx="42030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ekstrakcja strategii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3169958" y="1907016"/>
              <a:ext cx="3751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200">
                  <a:latin typeface="Roboto"/>
                  <a:ea typeface="Roboto"/>
                  <a:cs typeface="Roboto"/>
                  <a:sym typeface="Roboto"/>
                </a:rPr>
                <a:t>zaawansowany algorytm fleksyjny pozwala na automatyczne odczytanie strategii inwestycyjnej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l="1634" t="1257" r="1644" b="1257"/>
          <a:stretch/>
        </p:blipFill>
        <p:spPr>
          <a:xfrm>
            <a:off x="103900" y="2121475"/>
            <a:ext cx="4261349" cy="267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900" y="1740233"/>
            <a:ext cx="4651899" cy="3319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475" y="0"/>
            <a:ext cx="645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66" y="0"/>
            <a:ext cx="64148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</Words>
  <Application>Microsoft Office PowerPoint</Application>
  <PresentationFormat>On-screen Show (16:9)</PresentationFormat>
  <Paragraphs>78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Roboto Medium</vt:lpstr>
      <vt:lpstr>Roboto Thin</vt:lpstr>
      <vt:lpstr>Roboto</vt:lpstr>
      <vt:lpstr>Arial</vt:lpstr>
      <vt:lpstr>Simple Light</vt:lpstr>
      <vt:lpstr>Kompleksowa Analiza Funduszy Inwestycyjnych</vt:lpstr>
      <vt:lpstr>Problem</vt:lpstr>
      <vt:lpstr>Rozwiązanie - zbiór danych</vt:lpstr>
      <vt:lpstr>Zbiór Danych</vt:lpstr>
      <vt:lpstr>W liczbach:</vt:lpstr>
      <vt:lpstr>Rozwiązanie - aplikacja</vt:lpstr>
      <vt:lpstr>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Czemu jest to unikalne?</vt:lpstr>
      <vt:lpstr>Co dalej?</vt:lpstr>
      <vt:lpstr>Dodatki</vt:lpstr>
      <vt:lpstr>Subfundusz Obligacji Plus</vt:lpstr>
      <vt:lpstr>Subfundusz Akcji Rynków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Kompleksowa Analiza Funduszy Inwestycyjnych</dc:title>
  <cp:lastModifiedBy>Sobolewski Jakub 4 (STUD)</cp:lastModifiedBy>
  <cp:revision>1</cp:revision>
  <dcterms:modified xsi:type="dcterms:W3CDTF">2022-10-23T01:21:38Z</dcterms:modified>
</cp:coreProperties>
</file>